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 id="2147483840" r:id="rId2"/>
    <p:sldMasterId id="2147483852" r:id="rId3"/>
    <p:sldMasterId id="2147483864" r:id="rId4"/>
  </p:sldMasterIdLst>
  <p:sldIdLst>
    <p:sldId id="262" r:id="rId5"/>
    <p:sldId id="256" r:id="rId6"/>
    <p:sldId id="257" r:id="rId7"/>
    <p:sldId id="258" r:id="rId8"/>
    <p:sldId id="259" r:id="rId9"/>
    <p:sldId id="260" r:id="rId10"/>
    <p:sldId id="26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435"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A98AF03-7270-45C2-A683-C5E353EF01A5}" type="datetime4">
              <a:rPr lang="en-US" smtClean="0"/>
              <a:pPr/>
              <a:t>December 14, 2019</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8B37D5FE-740C-46F5-801A-FA5477D9711F}"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FB5AFD-D735-4504-A039-ADEBB6448D55}"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5C8118-FB93-4E87-B380-0175F2FE2167}"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A98AF03-7270-45C2-A683-C5E353EF01A5}" type="datetime4">
              <a:rPr lang="en-US" smtClean="0"/>
              <a:pPr/>
              <a:t>December 14, 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525A706-D8F2-4D1A-855A-CADC92600C26}" type="datetime4">
              <a:rPr lang="en-US" smtClean="0"/>
              <a:pPr/>
              <a:t>December 14,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December 14, 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December 14, 2019</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December 14, 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3FC49BF1-FCD3-4395-8FF6-0047AF66228E}" type="datetime4">
              <a:rPr lang="en-US" smtClean="0"/>
              <a:pPr/>
              <a:t>December 14, 2019</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8B37D5FE-740C-46F5-801A-FA5477D971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A93482-8E69-40F7-BCAD-5662A6CADB27}"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December 14, 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0A98AF03-7270-45C2-A683-C5E353EF01A5}" type="datetime4">
              <a:rPr lang="en-US" smtClean="0"/>
              <a:pPr/>
              <a:t>December 14, 2019</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8B37D5FE-740C-46F5-801A-FA5477D9711F}" type="slidenum">
              <a:rPr lang="en-US" smtClean="0"/>
              <a:pPr/>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FBB7EAE1-CAAC-4AEF-919E-158692B1E55E}" type="datetime4">
              <a:rPr lang="en-US" smtClean="0"/>
              <a:pPr/>
              <a:t>December 14, 2019</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8B37D5FE-740C-46F5-801A-FA5477D9711F}"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525A706-D8F2-4D1A-855A-CADC92600C26}" type="datetime4">
              <a:rPr lang="en-US" smtClean="0"/>
              <a:pPr/>
              <a:t>December 14,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December 14, 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3127EC2-47FB-48A1-8644-C8A81DDAA119}" type="datetime4">
              <a:rPr lang="en-US" smtClean="0"/>
              <a:pPr/>
              <a:t>December 14, 2019</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AE3EC3ED-7435-49F9-84C8-03CCA2F8DEDB}" type="datetime4">
              <a:rPr lang="en-US" smtClean="0"/>
              <a:pPr/>
              <a:t>December 14, 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C49BF1-FCD3-4395-8FF6-0047AF66228E}" type="datetime4">
              <a:rPr lang="en-US" smtClean="0"/>
              <a:pPr/>
              <a:t>December 14, 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8B37D5FE-740C-46F5-801A-FA5477D9711F}" type="slidenum">
              <a:rPr lang="en-US" smtClean="0"/>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December 14, 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5C8118-FB93-4E87-B380-0175F2FE2167}"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8B37D5FE-740C-46F5-801A-FA5477D9711F}"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A98AF03-7270-45C2-A683-C5E353EF01A5}" type="datetime4">
              <a:rPr lang="en-US" smtClean="0"/>
              <a:pPr/>
              <a:t>December 14, 2019</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B37D5FE-740C-46F5-801A-FA5477D9711F}"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5A93482-8E69-40F7-BCAD-5662A6CADB27}"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8B37D5FE-740C-46F5-801A-FA5477D9711F}"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FBB7EAE1-CAAC-4AEF-919E-158692B1E55E}" type="datetime4">
              <a:rPr lang="en-US" smtClean="0"/>
              <a:pPr/>
              <a:t>December 14, 2019</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B37D5FE-740C-46F5-801A-FA5477D9711F}"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525A706-D8F2-4D1A-855A-CADC92600C26}" type="datetime4">
              <a:rPr lang="en-US" smtClean="0"/>
              <a:pPr/>
              <a:t>December 14,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9B4F123-1704-49AC-9D15-C4B1462B8014}" type="datetime4">
              <a:rPr lang="en-US" smtClean="0"/>
              <a:pPr/>
              <a:t>December 14, 2019</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8B37D5FE-740C-46F5-801A-FA5477D9711F}"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3127EC2-47FB-48A1-8644-C8A81DDAA119}" type="datetime4">
              <a:rPr lang="en-US" smtClean="0"/>
              <a:pPr/>
              <a:t>December 14, 2019</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8B37D5FE-740C-46F5-801A-FA5477D971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525A706-D8F2-4D1A-855A-CADC92600C26}" type="datetime4">
              <a:rPr lang="en-US" smtClean="0"/>
              <a:pPr/>
              <a:t>December 14,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E3EC3ED-7435-49F9-84C8-03CCA2F8DEDB}" type="datetime4">
              <a:rPr lang="en-US" smtClean="0"/>
              <a:pPr/>
              <a:t>December 14, 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B37D5FE-740C-46F5-801A-FA5477D9711F}"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B37D5FE-740C-46F5-801A-FA5477D9711F}"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3FC49BF1-FCD3-4395-8FF6-0047AF66228E}" type="datetime4">
              <a:rPr lang="en-US" smtClean="0"/>
              <a:pPr/>
              <a:t>December 14, 2019</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8B37D5FE-740C-46F5-801A-FA5477D9711F}"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A861222-2C8B-4501-BE87-6797EC025925}" type="datetime4">
              <a:rPr lang="en-US" smtClean="0"/>
              <a:pPr/>
              <a:t>December 14, 2019</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FB5AFD-D735-4504-A039-ADEBB6448D55}"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8B37D5FE-740C-46F5-801A-FA5477D9711F}"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5C8118-FB93-4E87-B380-0175F2FE2167}"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9B4F123-1704-49AC-9D15-C4B1462B8014}" type="datetime4">
              <a:rPr lang="en-US" smtClean="0"/>
              <a:pPr/>
              <a:t>December 14, 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3127EC2-47FB-48A1-8644-C8A81DDAA119}" type="datetime4">
              <a:rPr lang="en-US" smtClean="0"/>
              <a:pPr/>
              <a:t>December 14, 2019</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December 14, 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FC49BF1-FCD3-4395-8FF6-0047AF66228E}" type="datetime4">
              <a:rPr lang="en-US" smtClean="0"/>
              <a:pPr/>
              <a:t>December 14, 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December 14, 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8B37D5FE-740C-46F5-801A-FA5477D9711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6C01193-8287-4834-A286-6B880643E934}" type="datetime4">
              <a:rPr lang="en-US" smtClean="0"/>
              <a:pPr/>
              <a:t>December 14, 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B37D5FE-740C-46F5-801A-FA5477D9711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6C01193-8287-4834-A286-6B880643E934}" type="datetime4">
              <a:rPr lang="en-US" smtClean="0"/>
              <a:pPr/>
              <a:t>December 14, 2019</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16C01193-8287-4834-A286-6B880643E934}" type="datetime4">
              <a:rPr lang="en-US" smtClean="0"/>
              <a:pPr/>
              <a:t>December 14, 2019</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p:txStyles>
    <p:titleStyle>
      <a:lvl1pPr algn="ctr" defTabSz="914400" rtl="1"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r" defTabSz="914400" rtl="1"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r" defTabSz="914400" rtl="1"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r" defTabSz="914400" rtl="1"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r" defTabSz="914400" rtl="1"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r" defTabSz="914400" rtl="1"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r" defTabSz="914400" rtl="1"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r" defTabSz="914400" rtl="1"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r" defTabSz="914400" rtl="1"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r" defTabSz="914400" rtl="1"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6C01193-8287-4834-A286-6B880643E934}" type="datetime4">
              <a:rPr lang="en-US" smtClean="0"/>
              <a:pPr/>
              <a:t>December 14, 2019</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B37D5FE-740C-46F5-801A-FA5477D9711F}"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35.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4.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4.xml"/><Relationship Id="rId1" Type="http://schemas.openxmlformats.org/officeDocument/2006/relationships/themeOverride" Target="../theme/themeOverr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B37D5FE-740C-46F5-801A-FA5477D9711F}" type="slidenum">
              <a:rPr lang="en-US" smtClean="0"/>
              <a:pPr/>
              <a:t>1</a:t>
            </a:fld>
            <a:endParaRPr lang="en-US"/>
          </a:p>
        </p:txBody>
      </p:sp>
      <p:sp>
        <p:nvSpPr>
          <p:cNvPr id="7" name="Rectangle 6"/>
          <p:cNvSpPr/>
          <p:nvPr/>
        </p:nvSpPr>
        <p:spPr>
          <a:xfrm>
            <a:off x="1691680" y="1844824"/>
            <a:ext cx="5904656" cy="2862322"/>
          </a:xfrm>
          <a:prstGeom prst="rect">
            <a:avLst/>
          </a:prstGeom>
        </p:spPr>
        <p:txBody>
          <a:bodyPr wrap="square">
            <a:spAutoFit/>
          </a:bodyPr>
          <a:lstStyle/>
          <a:p>
            <a:pPr algn="ctr"/>
            <a:r>
              <a:rPr lang="ar-IQ" sz="3600" b="1" dirty="0">
                <a:latin typeface="Arial Black" panose="020B0A04020102020204" pitchFamily="34" charset="0"/>
                <a:cs typeface="PT Bold Heading" pitchFamily="2" charset="-78"/>
              </a:rPr>
              <a:t>مصائد سمكية </a:t>
            </a:r>
            <a:r>
              <a:rPr lang="ar-IQ" sz="3600" b="1" dirty="0" smtClean="0">
                <a:latin typeface="Arial Black" panose="020B0A04020102020204" pitchFamily="34" charset="0"/>
                <a:cs typeface="PT Bold Heading" pitchFamily="2" charset="-78"/>
              </a:rPr>
              <a:t>-10</a:t>
            </a:r>
            <a:r>
              <a:rPr lang="ar-IQ" sz="3600" b="1" dirty="0">
                <a:latin typeface="Arial Black" panose="020B0A04020102020204" pitchFamily="34" charset="0"/>
                <a:cs typeface="PT Bold Heading" pitchFamily="2" charset="-78"/>
              </a:rPr>
              <a:t/>
            </a:r>
            <a:br>
              <a:rPr lang="ar-IQ" sz="3600" b="1" dirty="0">
                <a:latin typeface="Arial Black" panose="020B0A04020102020204" pitchFamily="34" charset="0"/>
                <a:cs typeface="PT Bold Heading" pitchFamily="2" charset="-78"/>
              </a:rPr>
            </a:br>
            <a:r>
              <a:rPr lang="ar-IQ" sz="3600" b="1" dirty="0">
                <a:latin typeface="Arial Black" panose="020B0A04020102020204" pitchFamily="34" charset="0"/>
                <a:cs typeface="PT Bold Heading" pitchFamily="2" charset="-78"/>
              </a:rPr>
              <a:t/>
            </a:r>
            <a:br>
              <a:rPr lang="ar-IQ" sz="3600" b="1" dirty="0">
                <a:latin typeface="Arial Black" panose="020B0A04020102020204" pitchFamily="34" charset="0"/>
                <a:cs typeface="PT Bold Heading" pitchFamily="2" charset="-78"/>
              </a:rPr>
            </a:br>
            <a:r>
              <a:rPr lang="ar-IQ" sz="3600" b="1" dirty="0">
                <a:latin typeface="Arial Black" panose="020B0A04020102020204" pitchFamily="34" charset="0"/>
                <a:cs typeface="PT Bold Heading" pitchFamily="2" charset="-78"/>
              </a:rPr>
              <a:t/>
            </a:r>
            <a:br>
              <a:rPr lang="ar-IQ" sz="3600" b="1" dirty="0">
                <a:latin typeface="Arial Black" panose="020B0A04020102020204" pitchFamily="34" charset="0"/>
                <a:cs typeface="PT Bold Heading" pitchFamily="2" charset="-78"/>
              </a:rPr>
            </a:br>
            <a:r>
              <a:rPr lang="ar-IQ" sz="3600" b="1" dirty="0">
                <a:solidFill>
                  <a:srgbClr val="640000"/>
                </a:solidFill>
                <a:latin typeface="Arial Black" panose="020B0A04020102020204" pitchFamily="34" charset="0"/>
                <a:cs typeface="PT Bold Heading" pitchFamily="2" charset="-78"/>
              </a:rPr>
              <a:t>أ.د. أمجد كاظم رسن</a:t>
            </a:r>
            <a:r>
              <a:rPr lang="ar-IQ" sz="3600" b="1" dirty="0">
                <a:latin typeface="Arial Black" panose="020B0A04020102020204" pitchFamily="34" charset="0"/>
                <a:cs typeface="PT Bold Heading" pitchFamily="2" charset="-78"/>
              </a:rPr>
              <a:t/>
            </a:r>
            <a:br>
              <a:rPr lang="ar-IQ" sz="3600" b="1" dirty="0">
                <a:latin typeface="Arial Black" panose="020B0A04020102020204" pitchFamily="34" charset="0"/>
                <a:cs typeface="PT Bold Heading" pitchFamily="2" charset="-78"/>
              </a:rPr>
            </a:br>
            <a:r>
              <a:rPr lang="ar-IQ" sz="3600" b="1" dirty="0">
                <a:latin typeface="Arial Black" panose="020B0A04020102020204" pitchFamily="34" charset="0"/>
                <a:cs typeface="PT Bold Heading" pitchFamily="2" charset="-78"/>
              </a:rPr>
              <a:t>كلية الزراعة – جامعة البصرة</a:t>
            </a:r>
            <a:endParaRPr lang="en-US" sz="3600" b="1" dirty="0">
              <a:latin typeface="Arial Black" panose="020B0A04020102020204" pitchFamily="34" charset="0"/>
            </a:endParaRPr>
          </a:p>
        </p:txBody>
      </p:sp>
    </p:spTree>
    <p:extLst>
      <p:ext uri="{BB962C8B-B14F-4D97-AF65-F5344CB8AC3E}">
        <p14:creationId xmlns:p14="http://schemas.microsoft.com/office/powerpoint/2010/main" val="3048226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duotone>
              <a:prstClr val="black"/>
              <a:schemeClr val="accent3">
                <a:tint val="45000"/>
                <a:satMod val="400000"/>
              </a:schemeClr>
            </a:duotone>
            <a:extLst>
              <a:ext uri="{28A0092B-C50C-407E-A947-70E740481C1C}">
                <a14:useLocalDpi xmlns:a14="http://schemas.microsoft.com/office/drawing/2010/main" val="0"/>
              </a:ext>
            </a:extLst>
          </a:blip>
          <a:srcRect l="3407" r="11462" b="59567"/>
          <a:stretch/>
        </p:blipFill>
        <p:spPr bwMode="auto">
          <a:xfrm>
            <a:off x="539551" y="0"/>
            <a:ext cx="7704855" cy="2060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p:cNvPicPr>
            <a:picLocks noChangeAspect="1" noChangeArrowheads="1"/>
          </p:cNvPicPr>
          <p:nvPr/>
        </p:nvPicPr>
        <p:blipFill>
          <a:blip r:embed="rId3">
            <a:duotone>
              <a:prstClr val="black"/>
              <a:schemeClr val="accent2">
                <a:tint val="45000"/>
                <a:satMod val="400000"/>
              </a:schemeClr>
            </a:duotone>
            <a:extLst>
              <a:ext uri="{28A0092B-C50C-407E-A947-70E740481C1C}">
                <a14:useLocalDpi xmlns:a14="http://schemas.microsoft.com/office/drawing/2010/main" val="0"/>
              </a:ext>
            </a:extLst>
          </a:blip>
          <a:srcRect r="7123"/>
          <a:stretch>
            <a:fillRect/>
          </a:stretch>
        </p:blipFill>
        <p:spPr bwMode="auto">
          <a:xfrm>
            <a:off x="539552" y="4283640"/>
            <a:ext cx="7704855" cy="2241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
          <p:cNvPicPr>
            <a:picLocks noChangeAspect="1" noChangeArrowheads="1"/>
          </p:cNvPicPr>
          <p:nvPr/>
        </p:nvPicPr>
        <p:blipFill rotWithShape="1">
          <a:blip r:embed="rId2">
            <a:duotone>
              <a:prstClr val="black"/>
              <a:schemeClr val="accent2">
                <a:tint val="45000"/>
                <a:satMod val="400000"/>
              </a:schemeClr>
            </a:duotone>
            <a:extLst>
              <a:ext uri="{28A0092B-C50C-407E-A947-70E740481C1C}">
                <a14:useLocalDpi xmlns:a14="http://schemas.microsoft.com/office/drawing/2010/main" val="0"/>
              </a:ext>
            </a:extLst>
          </a:blip>
          <a:srcRect l="3407" t="40433" r="11462"/>
          <a:stretch/>
        </p:blipFill>
        <p:spPr bwMode="auto">
          <a:xfrm>
            <a:off x="539552" y="1772817"/>
            <a:ext cx="7704855" cy="2510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69882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07504" y="620688"/>
            <a:ext cx="8928992" cy="5970865"/>
          </a:xfrm>
          <a:prstGeom prst="rect">
            <a:avLst/>
          </a:prstGeom>
        </p:spPr>
        <p:txBody>
          <a:bodyPr wrap="square">
            <a:spAutoFit/>
          </a:bodyPr>
          <a:lstStyle/>
          <a:p>
            <a:pPr algn="just" rtl="1"/>
            <a:r>
              <a:rPr lang="ar-SA" sz="3200" b="1" dirty="0">
                <a:solidFill>
                  <a:schemeClr val="accent2">
                    <a:lumMod val="75000"/>
                  </a:schemeClr>
                </a:solidFill>
              </a:rPr>
              <a:t>حاسة الشم:</a:t>
            </a:r>
            <a:endParaRPr lang="en-US" sz="3200" dirty="0">
              <a:solidFill>
                <a:schemeClr val="accent2">
                  <a:lumMod val="75000"/>
                </a:schemeClr>
              </a:solidFill>
            </a:endParaRPr>
          </a:p>
          <a:p>
            <a:pPr algn="just" rtl="1"/>
            <a:r>
              <a:rPr lang="ar-IQ" sz="2500" b="1" dirty="0" smtClean="0">
                <a:solidFill>
                  <a:srgbClr val="7030A0"/>
                </a:solidFill>
                <a:latin typeface="Arial" pitchFamily="34" charset="0"/>
                <a:cs typeface="Arial" pitchFamily="34" charset="0"/>
              </a:rPr>
              <a:t>  </a:t>
            </a:r>
            <a:r>
              <a:rPr lang="ar-SA" sz="2500" b="1" dirty="0" smtClean="0">
                <a:solidFill>
                  <a:srgbClr val="7030A0"/>
                </a:solidFill>
                <a:latin typeface="Arial" pitchFamily="34" charset="0"/>
                <a:cs typeface="Arial" pitchFamily="34" charset="0"/>
              </a:rPr>
              <a:t>اتضح </a:t>
            </a:r>
            <a:r>
              <a:rPr lang="ar-SA" sz="2500" b="1" dirty="0">
                <a:solidFill>
                  <a:srgbClr val="7030A0"/>
                </a:solidFill>
                <a:latin typeface="Arial" pitchFamily="34" charset="0"/>
                <a:cs typeface="Arial" pitchFamily="34" charset="0"/>
              </a:rPr>
              <a:t>انها اكثر حدة في الاسماك من حاسة الذوق وتسمح لها بالاحساس بمؤثرات كيمياوية تعمل على مسافات بعيدة منها</a:t>
            </a:r>
            <a:r>
              <a:rPr lang="ar-SA" sz="2500" b="1" dirty="0" smtClean="0">
                <a:solidFill>
                  <a:srgbClr val="7030A0"/>
                </a:solidFill>
                <a:latin typeface="Arial" pitchFamily="34" charset="0"/>
                <a:cs typeface="Arial" pitchFamily="34" charset="0"/>
              </a:rPr>
              <a:t>.</a:t>
            </a:r>
            <a:endParaRPr lang="ar-IQ" sz="2500" b="1" dirty="0" smtClean="0">
              <a:solidFill>
                <a:srgbClr val="7030A0"/>
              </a:solidFill>
              <a:latin typeface="Arial" pitchFamily="34" charset="0"/>
              <a:cs typeface="Arial" pitchFamily="34" charset="0"/>
            </a:endParaRPr>
          </a:p>
          <a:p>
            <a:pPr algn="just" rtl="1"/>
            <a:r>
              <a:rPr lang="ar-IQ" sz="2500" b="1" dirty="0" smtClean="0">
                <a:solidFill>
                  <a:srgbClr val="C00000"/>
                </a:solidFill>
                <a:latin typeface="Arial" pitchFamily="34" charset="0"/>
                <a:cs typeface="Arial" pitchFamily="34" charset="0"/>
              </a:rPr>
              <a:t>  </a:t>
            </a:r>
            <a:r>
              <a:rPr lang="ar-SA" sz="2500" b="1" dirty="0" smtClean="0">
                <a:solidFill>
                  <a:srgbClr val="C00000"/>
                </a:solidFill>
                <a:latin typeface="Arial" pitchFamily="34" charset="0"/>
                <a:cs typeface="Arial" pitchFamily="34" charset="0"/>
              </a:rPr>
              <a:t>وقد </a:t>
            </a:r>
            <a:r>
              <a:rPr lang="ar-SA" sz="2500" b="1" dirty="0">
                <a:solidFill>
                  <a:srgbClr val="C00000"/>
                </a:solidFill>
                <a:latin typeface="Arial" pitchFamily="34" charset="0"/>
                <a:cs typeface="Arial" pitchFamily="34" charset="0"/>
              </a:rPr>
              <a:t>دلت التجارب العديدة على الاهمية الكبرى لحاسة الشم عند الاسماك لبحثها عن الغذاء وتوجيها اليه فبعض الاسماك يمكنها التمييز بين نقيع الديدان ونقيع النباتات المائية. </a:t>
            </a:r>
            <a:endParaRPr lang="ar-IQ" sz="2500" b="1" dirty="0" smtClean="0">
              <a:solidFill>
                <a:srgbClr val="C00000"/>
              </a:solidFill>
              <a:latin typeface="Arial" pitchFamily="34" charset="0"/>
              <a:cs typeface="Arial" pitchFamily="34" charset="0"/>
            </a:endParaRPr>
          </a:p>
          <a:p>
            <a:pPr algn="just" rtl="1"/>
            <a:r>
              <a:rPr lang="ar-IQ" sz="2500" b="1" dirty="0" smtClean="0">
                <a:solidFill>
                  <a:srgbClr val="7030A0"/>
                </a:solidFill>
                <a:latin typeface="Arial" pitchFamily="34" charset="0"/>
                <a:cs typeface="Arial" pitchFamily="34" charset="0"/>
              </a:rPr>
              <a:t>  </a:t>
            </a:r>
            <a:r>
              <a:rPr lang="ar-SA" sz="2500" b="1" dirty="0" smtClean="0">
                <a:solidFill>
                  <a:srgbClr val="7030A0"/>
                </a:solidFill>
                <a:latin typeface="Arial" pitchFamily="34" charset="0"/>
                <a:cs typeface="Arial" pitchFamily="34" charset="0"/>
              </a:rPr>
              <a:t>كما </a:t>
            </a:r>
            <a:r>
              <a:rPr lang="ar-SA" sz="2500" b="1" dirty="0">
                <a:solidFill>
                  <a:srgbClr val="7030A0"/>
                </a:solidFill>
                <a:latin typeface="Arial" pitchFamily="34" charset="0"/>
                <a:cs typeface="Arial" pitchFamily="34" charset="0"/>
              </a:rPr>
              <a:t>أن الأسماك التي تعتمد على الرائحة في العثور على غذائها مثل أسماك البلهد وبعض أنواع الكواسج لا يمكنها العثور على غذائها اذا سدت فتحات انوفها.</a:t>
            </a:r>
            <a:endParaRPr lang="en-US" sz="2500" b="1" dirty="0">
              <a:solidFill>
                <a:srgbClr val="7030A0"/>
              </a:solidFill>
              <a:latin typeface="Arial" pitchFamily="34" charset="0"/>
              <a:cs typeface="Arial" pitchFamily="34" charset="0"/>
            </a:endParaRPr>
          </a:p>
          <a:p>
            <a:pPr algn="just" rtl="1"/>
            <a:r>
              <a:rPr lang="ar-IQ" sz="2500" b="1" dirty="0" smtClean="0">
                <a:solidFill>
                  <a:srgbClr val="C00000"/>
                </a:solidFill>
              </a:rPr>
              <a:t>  </a:t>
            </a:r>
            <a:r>
              <a:rPr lang="ar-SA" sz="2500" b="1" dirty="0" smtClean="0">
                <a:solidFill>
                  <a:srgbClr val="C00000"/>
                </a:solidFill>
              </a:rPr>
              <a:t>ومما </a:t>
            </a:r>
            <a:r>
              <a:rPr lang="ar-SA" sz="2500" b="1" dirty="0">
                <a:solidFill>
                  <a:srgbClr val="C00000"/>
                </a:solidFill>
              </a:rPr>
              <a:t>يذكر أنه قد أمكن تدريب  بعض الأسماك على تمييز رائحة الكلوروفينول في الماء حتى اذا كان تركيزها من الضالة بحيث لا تسمح بكشفها كيميائيا. </a:t>
            </a:r>
            <a:endParaRPr lang="ar-IQ" sz="2500" b="1" dirty="0" smtClean="0">
              <a:solidFill>
                <a:srgbClr val="C00000"/>
              </a:solidFill>
            </a:endParaRPr>
          </a:p>
          <a:p>
            <a:pPr algn="just" rtl="1"/>
            <a:r>
              <a:rPr lang="ar-IQ" sz="2500" b="1" dirty="0" smtClean="0">
                <a:solidFill>
                  <a:srgbClr val="7030A0"/>
                </a:solidFill>
              </a:rPr>
              <a:t>  </a:t>
            </a:r>
            <a:r>
              <a:rPr lang="ar-SA" sz="2500" b="1" dirty="0" smtClean="0">
                <a:solidFill>
                  <a:srgbClr val="7030A0"/>
                </a:solidFill>
              </a:rPr>
              <a:t>كما </a:t>
            </a:r>
            <a:r>
              <a:rPr lang="ar-SA" sz="2500" b="1" dirty="0">
                <a:solidFill>
                  <a:srgbClr val="7030A0"/>
                </a:solidFill>
              </a:rPr>
              <a:t>ثبت ان أسماك الانقليس يمكنها تمييز رائحة مادة عضوية نقية مذابة في الماء بتركـيز (1</a:t>
            </a:r>
            <a:r>
              <a:rPr lang="en-US" sz="2500" b="1" dirty="0">
                <a:solidFill>
                  <a:srgbClr val="7030A0"/>
                </a:solidFill>
              </a:rPr>
              <a:t>x </a:t>
            </a:r>
            <a:r>
              <a:rPr lang="ar-IQ" sz="2500" b="1" dirty="0">
                <a:solidFill>
                  <a:srgbClr val="7030A0"/>
                </a:solidFill>
              </a:rPr>
              <a:t> 10</a:t>
            </a:r>
            <a:r>
              <a:rPr lang="ar-IQ" sz="2500" b="1" baseline="30000" dirty="0">
                <a:solidFill>
                  <a:srgbClr val="7030A0"/>
                </a:solidFill>
              </a:rPr>
              <a:t>-18 </a:t>
            </a:r>
            <a:r>
              <a:rPr lang="ar-IQ" sz="2500" b="1" dirty="0">
                <a:solidFill>
                  <a:srgbClr val="7030A0"/>
                </a:solidFill>
              </a:rPr>
              <a:t>) ولذلك فلا عجب أن تلعب هذه الحاسة دورا اساسيا وهاما في توجيه أسماك السالمون المهاجرة الى مواطنها في الانهار. ويظن أن بعض الشبوطيات تطلق مواد كيمياوية عى سبيل الانذار. فاذا شم بقية أفراد الفوج السمكي هذه الرائحة تفرقت بعيدا عن الخطر.</a:t>
            </a:r>
            <a:endParaRPr lang="en-US" sz="2500" b="1" dirty="0">
              <a:solidFill>
                <a:srgbClr val="7030A0"/>
              </a:solidFill>
            </a:endParaRPr>
          </a:p>
        </p:txBody>
      </p:sp>
    </p:spTree>
    <p:extLst>
      <p:ext uri="{BB962C8B-B14F-4D97-AF65-F5344CB8AC3E}">
        <p14:creationId xmlns:p14="http://schemas.microsoft.com/office/powerpoint/2010/main" val="17599719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908720"/>
            <a:ext cx="8640960" cy="5415880"/>
          </a:xfrm>
        </p:spPr>
        <p:txBody>
          <a:bodyPr>
            <a:normAutofit/>
          </a:bodyPr>
          <a:lstStyle/>
          <a:p>
            <a:pPr marL="0" indent="0" algn="just">
              <a:buNone/>
            </a:pPr>
            <a:r>
              <a:rPr lang="ar-IQ" sz="3200" dirty="0" smtClean="0"/>
              <a:t>  </a:t>
            </a:r>
            <a:r>
              <a:rPr lang="ar-IQ" sz="3200" b="1" dirty="0" smtClean="0">
                <a:solidFill>
                  <a:srgbClr val="7030A0"/>
                </a:solidFill>
              </a:rPr>
              <a:t>ومن </a:t>
            </a:r>
            <a:r>
              <a:rPr lang="ar-IQ" sz="3200" b="1" dirty="0">
                <a:solidFill>
                  <a:srgbClr val="7030A0"/>
                </a:solidFill>
              </a:rPr>
              <a:t>المعروف أن الكواسج تجذبها رائحة اللحم والدم وحتى الجيفة المتحللة من مسافات بعيدة. وفي تتبعها لهذه الروائح تسبح في دوائر او على شكل </a:t>
            </a:r>
            <a:r>
              <a:rPr lang="en-US" sz="3200" b="1" dirty="0" smtClean="0">
                <a:solidFill>
                  <a:srgbClr val="7030A0"/>
                </a:solidFill>
              </a:rPr>
              <a:t>8</a:t>
            </a:r>
            <a:r>
              <a:rPr lang="ar-IQ" sz="3200" b="1" dirty="0" smtClean="0">
                <a:solidFill>
                  <a:srgbClr val="7030A0"/>
                </a:solidFill>
              </a:rPr>
              <a:t>.</a:t>
            </a:r>
          </a:p>
          <a:p>
            <a:pPr marL="0" indent="0" algn="just">
              <a:buNone/>
            </a:pPr>
            <a:r>
              <a:rPr lang="ar-IQ" sz="3200" b="1" dirty="0"/>
              <a:t> </a:t>
            </a:r>
            <a:r>
              <a:rPr lang="ar-IQ" sz="3200" b="1" dirty="0" smtClean="0"/>
              <a:t>  </a:t>
            </a:r>
            <a:r>
              <a:rPr lang="ar-IQ" sz="3200" b="1" dirty="0">
                <a:solidFill>
                  <a:srgbClr val="C00000"/>
                </a:solidFill>
              </a:rPr>
              <a:t>أما سمكة الضاري المتوحشة في أنهار اميركا الجنوبية فلا يمكنها مقاومة رائحة الدم. فاذا حدث وعضت احدى هذه الاسماك ضحية ما اندفعت اليها مئات اخرى من هذه الاسماك من مسافات بعيدة وبسرعة بالغة</a:t>
            </a:r>
            <a:r>
              <a:rPr lang="ar-IQ" sz="3200" b="1" dirty="0"/>
              <a:t>. </a:t>
            </a:r>
            <a:endParaRPr lang="ar-IQ" sz="3200" b="1" dirty="0" smtClean="0"/>
          </a:p>
          <a:p>
            <a:pPr marL="0" indent="0" algn="just">
              <a:buNone/>
            </a:pPr>
            <a:r>
              <a:rPr lang="ar-IQ" sz="3200" b="1" dirty="0"/>
              <a:t> </a:t>
            </a:r>
            <a:r>
              <a:rPr lang="ar-IQ" sz="3200" b="1" dirty="0" smtClean="0"/>
              <a:t>  </a:t>
            </a:r>
            <a:r>
              <a:rPr lang="ar-IQ" sz="3200" b="1" dirty="0" smtClean="0">
                <a:solidFill>
                  <a:srgbClr val="7030A0"/>
                </a:solidFill>
              </a:rPr>
              <a:t>ويذكر </a:t>
            </a:r>
            <a:r>
              <a:rPr lang="ar-IQ" sz="3200" b="1" dirty="0">
                <a:solidFill>
                  <a:srgbClr val="7030A0"/>
                </a:solidFill>
              </a:rPr>
              <a:t>أن بعض الصيادين بالشص </a:t>
            </a:r>
            <a:r>
              <a:rPr lang="ar-IQ" sz="3200" b="1">
                <a:solidFill>
                  <a:srgbClr val="7030A0"/>
                </a:solidFill>
              </a:rPr>
              <a:t>اعتادوا </a:t>
            </a:r>
            <a:r>
              <a:rPr lang="ar-IQ" sz="3200" b="1" smtClean="0">
                <a:solidFill>
                  <a:srgbClr val="7030A0"/>
                </a:solidFill>
              </a:rPr>
              <a:t>وضع ديدانهم </a:t>
            </a:r>
            <a:r>
              <a:rPr lang="ar-IQ" sz="3200" b="1" dirty="0">
                <a:solidFill>
                  <a:srgbClr val="7030A0"/>
                </a:solidFill>
              </a:rPr>
              <a:t>بعض الوقت في علب تعطرها نقطة أو نقطتان من عصير التوت، فاذا طعموا بها شصوصهم صادفوا نجاحا أكيدا.</a:t>
            </a:r>
            <a:endParaRPr lang="en-US" sz="3200" b="1" dirty="0">
              <a:solidFill>
                <a:srgbClr val="7030A0"/>
              </a:solidFill>
            </a:endParaRPr>
          </a:p>
          <a:p>
            <a:pPr algn="just"/>
            <a:endParaRPr lang="ar-IQ" sz="3200" b="1"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4</a:t>
            </a:fld>
            <a:endParaRPr lang="en-US"/>
          </a:p>
        </p:txBody>
      </p:sp>
    </p:spTree>
    <p:extLst>
      <p:ext uri="{BB962C8B-B14F-4D97-AF65-F5344CB8AC3E}">
        <p14:creationId xmlns:p14="http://schemas.microsoft.com/office/powerpoint/2010/main" val="37943926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B37D5FE-740C-46F5-801A-FA5477D9711F}" type="slidenum">
              <a:rPr lang="en-US" smtClean="0"/>
              <a:pPr/>
              <a:t>5</a:t>
            </a:fld>
            <a:endParaRPr lang="en-US"/>
          </a:p>
        </p:txBody>
      </p:sp>
      <p:pic>
        <p:nvPicPr>
          <p:cNvPr id="3074" name="Picture 2"/>
          <p:cNvPicPr>
            <a:picLocks noChangeAspect="1" noChangeArrowheads="1"/>
          </p:cNvPicPr>
          <p:nvPr/>
        </p:nvPicPr>
        <p:blipFill rotWithShape="1">
          <a:blip r:embed="rId2">
            <a:duotone>
              <a:prstClr val="black"/>
              <a:schemeClr val="accent1">
                <a:tint val="45000"/>
                <a:satMod val="400000"/>
              </a:schemeClr>
            </a:duotone>
            <a:extLst>
              <a:ext uri="{28A0092B-C50C-407E-A947-70E740481C1C}">
                <a14:useLocalDpi xmlns:a14="http://schemas.microsoft.com/office/drawing/2010/main" val="0"/>
              </a:ext>
            </a:extLst>
          </a:blip>
          <a:srcRect l="5472" t="3133" r="4953" b="51738"/>
          <a:stretch/>
        </p:blipFill>
        <p:spPr bwMode="auto">
          <a:xfrm>
            <a:off x="179512" y="188640"/>
            <a:ext cx="8784976" cy="1368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3"/>
          <p:cNvPicPr>
            <a:picLocks noChangeAspect="1" noChangeArrowheads="1"/>
          </p:cNvPicPr>
          <p:nvPr/>
        </p:nvPicPr>
        <p:blipFill>
          <a:blip r:embed="rId3">
            <a:extLst>
              <a:ext uri="{BEBA8EAE-BF5A-486C-A8C5-ECC9F3942E4B}">
                <a14:imgProps xmlns:a14="http://schemas.microsoft.com/office/drawing/2010/main">
                  <a14:imgLayer r:embed="rId4">
                    <a14:imgEffect>
                      <a14:colorTemperature colorTemp="4700"/>
                    </a14:imgEffect>
                  </a14:imgLayer>
                </a14:imgProps>
              </a:ext>
              <a:ext uri="{28A0092B-C50C-407E-A947-70E740481C1C}">
                <a14:useLocalDpi xmlns:a14="http://schemas.microsoft.com/office/drawing/2010/main" val="0"/>
              </a:ext>
            </a:extLst>
          </a:blip>
          <a:srcRect t="3664" r="11462" b="53146"/>
          <a:stretch>
            <a:fillRect/>
          </a:stretch>
        </p:blipFill>
        <p:spPr bwMode="auto">
          <a:xfrm>
            <a:off x="395536" y="3356992"/>
            <a:ext cx="8424935"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p:cNvPicPr>
            <a:picLocks noChangeAspect="1" noChangeArrowheads="1"/>
          </p:cNvPicPr>
          <p:nvPr/>
        </p:nvPicPr>
        <p:blipFill rotWithShape="1">
          <a:blip r:embed="rId2">
            <a:duotone>
              <a:prstClr val="black"/>
              <a:schemeClr val="accent4">
                <a:tint val="45000"/>
                <a:satMod val="400000"/>
              </a:schemeClr>
            </a:duotone>
            <a:extLst>
              <a:ext uri="{28A0092B-C50C-407E-A947-70E740481C1C}">
                <a14:useLocalDpi xmlns:a14="http://schemas.microsoft.com/office/drawing/2010/main" val="0"/>
              </a:ext>
            </a:extLst>
          </a:blip>
          <a:srcRect l="5472" t="35605" r="4953" b="6609"/>
          <a:stretch/>
        </p:blipFill>
        <p:spPr bwMode="auto">
          <a:xfrm>
            <a:off x="395536" y="1772816"/>
            <a:ext cx="8424935" cy="1584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99321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duotone>
              <a:prstClr val="black"/>
              <a:schemeClr val="accent2">
                <a:tint val="45000"/>
                <a:satMod val="400000"/>
              </a:schemeClr>
            </a:duotone>
            <a:extLst>
              <a:ext uri="{28A0092B-C50C-407E-A947-70E740481C1C}">
                <a14:useLocalDpi xmlns:a14="http://schemas.microsoft.com/office/drawing/2010/main" val="0"/>
              </a:ext>
            </a:extLst>
          </a:blip>
          <a:srcRect t="46854" r="11462"/>
          <a:stretch>
            <a:fillRect/>
          </a:stretch>
        </p:blipFill>
        <p:spPr bwMode="auto">
          <a:xfrm>
            <a:off x="211968" y="1772816"/>
            <a:ext cx="8752520" cy="4509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17939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a:duotone>
              <a:prstClr val="black"/>
              <a:schemeClr val="accent3">
                <a:tint val="45000"/>
                <a:satMod val="400000"/>
              </a:schemeClr>
            </a:duotone>
            <a:extLst>
              <a:ext uri="{28A0092B-C50C-407E-A947-70E740481C1C}">
                <a14:useLocalDpi xmlns:a14="http://schemas.microsoft.com/office/drawing/2010/main" val="0"/>
              </a:ext>
            </a:extLst>
          </a:blip>
          <a:srcRect r="13631" b="7057"/>
          <a:stretch>
            <a:fillRect/>
          </a:stretch>
        </p:blipFill>
        <p:spPr bwMode="auto">
          <a:xfrm>
            <a:off x="179512" y="1196752"/>
            <a:ext cx="8784976" cy="4032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23528" y="5373216"/>
            <a:ext cx="8496944" cy="830997"/>
          </a:xfrm>
          <a:prstGeom prst="rect">
            <a:avLst/>
          </a:prstGeom>
        </p:spPr>
        <p:txBody>
          <a:bodyPr wrap="square">
            <a:spAutoFit/>
          </a:bodyPr>
          <a:lstStyle/>
          <a:p>
            <a:pPr algn="just" rtl="1"/>
            <a:r>
              <a:rPr lang="ar-SA" sz="2400" dirty="0">
                <a:solidFill>
                  <a:schemeClr val="tx1">
                    <a:lumMod val="75000"/>
                    <a:lumOff val="25000"/>
                  </a:schemeClr>
                </a:solidFill>
              </a:rPr>
              <a:t>التوصيل كالمياه العذبة الملوثة والمياه الشروب. وأخيرا استحدث من الوسائل ما يسر استخدام الكهرباء للتأثير على الأحياء البحرية مما كان قبل ذلك في حكم المستحيل.</a:t>
            </a:r>
            <a:endParaRPr lang="en-US" sz="2400" dirty="0">
              <a:solidFill>
                <a:schemeClr val="tx1">
                  <a:lumMod val="75000"/>
                  <a:lumOff val="25000"/>
                </a:schemeClr>
              </a:solidFill>
            </a:endParaRPr>
          </a:p>
        </p:txBody>
      </p:sp>
    </p:spTree>
    <p:extLst>
      <p:ext uri="{BB962C8B-B14F-4D97-AF65-F5344CB8AC3E}">
        <p14:creationId xmlns:p14="http://schemas.microsoft.com/office/powerpoint/2010/main" val="18057760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4.jpeg"/></Relationships>
</file>

<file path=ppt/theme/_rels/them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image" Target="../media/image5.jpeg"/></Relationships>
</file>

<file path=ppt/theme/theme1.xml><?xml version="1.0" encoding="utf-8"?>
<a:theme xmlns:a="http://schemas.openxmlformats.org/drawingml/2006/main" name="Flow">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3.xml><?xml version="1.0" encoding="utf-8"?>
<a:theme xmlns:a="http://schemas.openxmlformats.org/drawingml/2006/main" name="Grid">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themeOverride>
</file>

<file path=ppt/theme/themeOverride2.xml><?xml version="1.0" encoding="utf-8"?>
<a:themeOverride xmlns:a="http://schemas.openxmlformats.org/drawingml/2006/main">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emplate>Flow</Template>
  <TotalTime>119</TotalTime>
  <Words>299</Words>
  <Application>Microsoft Office PowerPoint</Application>
  <PresentationFormat>On-screen Show (4:3)</PresentationFormat>
  <Paragraphs>14</Paragraphs>
  <Slides>7</Slides>
  <Notes>0</Notes>
  <HiddenSlides>0</HiddenSlides>
  <MMClips>0</MMClips>
  <ScaleCrop>false</ScaleCrop>
  <HeadingPairs>
    <vt:vector size="4" baseType="variant">
      <vt:variant>
        <vt:lpstr>Theme</vt:lpstr>
      </vt:variant>
      <vt:variant>
        <vt:i4>4</vt:i4>
      </vt:variant>
      <vt:variant>
        <vt:lpstr>Slide Titles</vt:lpstr>
      </vt:variant>
      <vt:variant>
        <vt:i4>7</vt:i4>
      </vt:variant>
    </vt:vector>
  </HeadingPairs>
  <TitlesOfParts>
    <vt:vector size="11" baseType="lpstr">
      <vt:lpstr>Flow</vt:lpstr>
      <vt:lpstr>Angles</vt:lpstr>
      <vt:lpstr>Grid</vt:lpstr>
      <vt:lpstr>Civic</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ZzTeaM2009</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DR.Ahmed Saker</cp:lastModifiedBy>
  <cp:revision>16</cp:revision>
  <dcterms:created xsi:type="dcterms:W3CDTF">2014-01-05T16:22:07Z</dcterms:created>
  <dcterms:modified xsi:type="dcterms:W3CDTF">2019-12-14T08:00:07Z</dcterms:modified>
</cp:coreProperties>
</file>